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.com/web/catalog/tools/FM147/CL1794/SC961/SS1533/PF259242?sc=stm32cube" TargetMode="External"/><Relationship Id="rId7" Type="http://schemas.openxmlformats.org/officeDocument/2006/relationships/hyperlink" Target="http://www.st.com/st-web-ui/static/active/jp/resource/technical/document/user_manual/DM00105879.pdf" TargetMode="External"/><Relationship Id="rId2" Type="http://schemas.openxmlformats.org/officeDocument/2006/relationships/hyperlink" Target="http://www.openstm32.org/Home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.com/web/catalog/mmc/FM141/SC1169/SS1577/LN1806/PF255419" TargetMode="External"/><Relationship Id="rId5" Type="http://schemas.openxmlformats.org/officeDocument/2006/relationships/hyperlink" Target="http://www.st.com/web/catalog/tools/FM116/SC959/SS1532/PF259090" TargetMode="External"/><Relationship Id="rId4" Type="http://schemas.openxmlformats.org/officeDocument/2006/relationships/hyperlink" Target="http://www.st.com/web/en/catalog/tools/PF2592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STM32F429I Discovery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Warsztaty dla studenckiego koła naukowego CHIP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4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Materiały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OpenSTM32.org</a:t>
            </a:r>
            <a:r>
              <a:rPr lang="pl-PL" dirty="0" smtClean="0"/>
              <a:t> – strona społeczności używającej STM32 i środowiska AC6 SW4STM32. Po rejestracji można pobrać program, używać forum oraz przeglądać poradniki dotyczące instalacji środowiska, uruchomienia projektu z CubeMX w SW4STM32 i wielu innych. </a:t>
            </a:r>
          </a:p>
          <a:p>
            <a:r>
              <a:rPr lang="pl-PL" dirty="0" smtClean="0">
                <a:hlinkClick r:id="rId3"/>
              </a:rPr>
              <a:t>STM32CubeMX</a:t>
            </a:r>
            <a:r>
              <a:rPr lang="pl-PL" dirty="0" smtClean="0"/>
              <a:t> – narzędzie do tworzenia wstępnego kodu projektu, </a:t>
            </a:r>
            <a:r>
              <a:rPr lang="pl-PL" dirty="0" smtClean="0">
                <a:hlinkClick r:id="rId3"/>
              </a:rPr>
              <a:t>program</a:t>
            </a:r>
            <a:r>
              <a:rPr lang="pl-PL" dirty="0" smtClean="0"/>
              <a:t> i </a:t>
            </a:r>
            <a:r>
              <a:rPr lang="pl-PL" dirty="0" smtClean="0">
                <a:hlinkClick r:id="rId4"/>
              </a:rPr>
              <a:t>biblioteki</a:t>
            </a:r>
            <a:r>
              <a:rPr lang="pl-PL" dirty="0" smtClean="0"/>
              <a:t>.</a:t>
            </a:r>
          </a:p>
          <a:p>
            <a:r>
              <a:rPr lang="pl-PL" dirty="0" smtClean="0">
                <a:hlinkClick r:id="rId5"/>
              </a:rPr>
              <a:t>STM32F429I Discovery</a:t>
            </a:r>
            <a:r>
              <a:rPr lang="pl-PL" dirty="0" smtClean="0"/>
              <a:t> – strona producenta na temat płytki uruchomieniowej.</a:t>
            </a:r>
          </a:p>
          <a:p>
            <a:r>
              <a:rPr lang="pl-PL" dirty="0" smtClean="0">
                <a:hlinkClick r:id="rId6"/>
              </a:rPr>
              <a:t>STM32F429ZI</a:t>
            </a:r>
            <a:r>
              <a:rPr lang="pl-PL" dirty="0" smtClean="0"/>
              <a:t> – strona producenta na temat układu mikrokontrolera, w tym nota katologowa. </a:t>
            </a:r>
          </a:p>
          <a:p>
            <a:r>
              <a:rPr lang="pl-PL" dirty="0" smtClean="0">
                <a:hlinkClick r:id="rId7"/>
              </a:rPr>
              <a:t>HAL Drivers</a:t>
            </a:r>
            <a:r>
              <a:rPr lang="pl-PL" dirty="0" smtClean="0"/>
              <a:t> – instrukcja obsługi bibliotek HAL (Hardware Abstractive Layer)</a:t>
            </a:r>
          </a:p>
          <a:p>
            <a:r>
              <a:rPr lang="pl-PL" dirty="0" smtClean="0"/>
              <a:t>Kabel USB mini B – do podłączenia programatora do PC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1531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8800"/>
            <a:ext cx="10058400" cy="7086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Procesory ARM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ARM (Advanced RISC Machines) – firma projektująca mikroprocesory. Zajmuje się jedynie ich projektowaniem i sprzedawaniem licencji innym firmom, takim jak STMicroelectronics (STM32), Atmel (AT91SAM), NXP (LPC).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Obecna używana architektura to ARMv7, czyli mikrokontrolery z rdzeniem Cortex za wyjątkiem rdzeni Cortex-M0, M0+ i M1 które mają architekturę ARMv6.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Rdzenie Cortex występują w 3 wariantach – A, M i R. </a:t>
            </a:r>
            <a:br>
              <a:rPr lang="pl-PL" dirty="0" smtClean="0"/>
            </a:br>
            <a:r>
              <a:rPr lang="pl-PL" b="1" dirty="0" smtClean="0"/>
              <a:t>Cortex-A</a:t>
            </a:r>
            <a:r>
              <a:rPr lang="pl-PL" dirty="0" smtClean="0"/>
              <a:t> - </a:t>
            </a:r>
            <a:r>
              <a:rPr lang="pl-PL" i="1" dirty="0" smtClean="0"/>
              <a:t>mikroprocesory</a:t>
            </a:r>
            <a:r>
              <a:rPr lang="pl-PL" dirty="0" smtClean="0"/>
              <a:t> przeznaczone głównie do obsługi systemów operacyjnych. Ponieważ jest to sam procesor, do pracy wymaga jeszcze zewnętrznych peryferiów.</a:t>
            </a:r>
            <a:br>
              <a:rPr lang="pl-PL" dirty="0" smtClean="0"/>
            </a:br>
            <a:r>
              <a:rPr lang="pl-PL" b="1" dirty="0" smtClean="0"/>
              <a:t>Cortex-M </a:t>
            </a:r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i="1" dirty="0" smtClean="0"/>
              <a:t>mikrokontrolery</a:t>
            </a:r>
            <a:r>
              <a:rPr lang="pl-PL" dirty="0" smtClean="0"/>
              <a:t>, w tym STM32F429ZIT6 omawiany na warsztatach, poza mikroprocesorem posiada również wbudowane peryferia, ich tym i ilość zależna jest od modelu i złożoności układu. </a:t>
            </a:r>
            <a:br>
              <a:rPr lang="pl-PL" dirty="0" smtClean="0"/>
            </a:br>
            <a:r>
              <a:rPr lang="pl-PL" b="1" dirty="0" smtClean="0"/>
              <a:t>Cortex-R</a:t>
            </a:r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pl-PL" dirty="0" smtClean="0"/>
              <a:t>układy stosowane </a:t>
            </a:r>
            <a:r>
              <a:rPr lang="pl-PL" dirty="0"/>
              <a:t>w systemach czasu rzeczywistego.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376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Oznaczenia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Nazwy </a:t>
            </a:r>
            <a:r>
              <a:rPr lang="pl-PL" dirty="0" smtClean="0"/>
              <a:t>rdzeni </a:t>
            </a:r>
            <a:r>
              <a:rPr lang="pl-PL" dirty="0" smtClean="0"/>
              <a:t>procesorów </a:t>
            </a:r>
            <a:r>
              <a:rPr lang="pl-PL" dirty="0" smtClean="0"/>
              <a:t>z serii M: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Cortex-M0/M0+</a:t>
            </a:r>
            <a:r>
              <a:rPr lang="pl-PL" dirty="0" smtClean="0"/>
              <a:t> - najmniejszy i najprostszy mikroprocesor, tania 32-bitowa alternatywa dla mikrokontrolerów 8 i 16-bitowych. M0+ jest usprawnioną wersją M0 o zmniejszonym poborze energii i większej wydajności.</a:t>
            </a:r>
            <a:br>
              <a:rPr lang="pl-PL" dirty="0" smtClean="0"/>
            </a:br>
            <a:r>
              <a:rPr lang="pl-PL" b="1" dirty="0" smtClean="0"/>
              <a:t>Cortex-M1</a:t>
            </a:r>
            <a:r>
              <a:rPr lang="pl-PL" dirty="0" smtClean="0"/>
              <a:t> - mikroprocesor zaprojektowany do stosowania w układach FPGA. </a:t>
            </a:r>
            <a:br>
              <a:rPr lang="pl-PL" dirty="0" smtClean="0"/>
            </a:br>
            <a:r>
              <a:rPr lang="pl-PL" b="1" dirty="0" smtClean="0"/>
              <a:t>Cortex-M3</a:t>
            </a:r>
            <a:r>
              <a:rPr lang="pl-PL" dirty="0" smtClean="0"/>
              <a:t> - najbardziej popularna rodzina mikroprocesorów, stosowana m.in. w przemyśle motoryzacyjnym  i urządzeniach do komunikacji bezprzewodowej. </a:t>
            </a:r>
            <a:br>
              <a:rPr lang="pl-PL" dirty="0" smtClean="0"/>
            </a:br>
            <a:r>
              <a:rPr lang="pl-PL" b="1" dirty="0" smtClean="0"/>
              <a:t>Cortex-M4</a:t>
            </a:r>
            <a:r>
              <a:rPr lang="pl-PL" dirty="0" smtClean="0"/>
              <a:t> - mikroprocesor zaprojektowany głównie z myślą o sprawnej obsłudze dużej ilości sygnałów cyfrowych, stosowany w przemyśle motoryzacyjnym, energetycznym, automatyce przemysłowej i urządzeniach aduio. Od Cortex-M3 różni się obecnością koprocesora FPU (Float-Point Unit) - układu wspomagającego procesor w obliczeniach, głównie zmiennoprzecinkowych. Używany przez nas STM32F429 jest mikrokontrolerem z rdzeniem M4. </a:t>
            </a:r>
            <a:br>
              <a:rPr lang="pl-PL" dirty="0" smtClean="0"/>
            </a:br>
            <a:r>
              <a:rPr lang="pl-PL" b="1" dirty="0" smtClean="0"/>
              <a:t>Cortex-M7</a:t>
            </a:r>
            <a:r>
              <a:rPr lang="pl-PL" dirty="0" smtClean="0"/>
              <a:t> - na chwilę obecną najwyższa rodzina procesorów w architekturze ARM. Używana do budowy skomplikowanych mikrokontrolerów i układów System On Chip.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9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STM32F429I Discovery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Zestaw uruchomieniowy produkcji STMicroelektronics. Znajdują się na nim:</a:t>
            </a:r>
            <a:br>
              <a:rPr lang="pl-PL" dirty="0" smtClean="0"/>
            </a:br>
            <a:r>
              <a:rPr lang="pl-PL" dirty="0" smtClean="0"/>
              <a:t>- mikrokontroler STM32F429ZIT6U</a:t>
            </a:r>
            <a:br>
              <a:rPr lang="pl-PL" dirty="0" smtClean="0"/>
            </a:br>
            <a:r>
              <a:rPr lang="pl-PL" dirty="0" smtClean="0"/>
              <a:t>- programator + debugger ST-Link/V2</a:t>
            </a:r>
            <a:br>
              <a:rPr lang="pl-PL" dirty="0" smtClean="0"/>
            </a:br>
            <a:r>
              <a:rPr lang="pl-PL" dirty="0" smtClean="0"/>
              <a:t>- 114 wyprowadzeń GPIO (złącza goldpin 2.54mm)</a:t>
            </a:r>
            <a:br>
              <a:rPr lang="pl-PL" dirty="0" smtClean="0"/>
            </a:br>
            <a:r>
              <a:rPr lang="pl-PL" dirty="0" smtClean="0"/>
              <a:t>- wyświetlacz LCD QVGA </a:t>
            </a:r>
            <a:r>
              <a:rPr lang="pl-PL" dirty="0" smtClean="0"/>
              <a:t>262144 kolorów </a:t>
            </a:r>
            <a:br>
              <a:rPr lang="pl-PL" dirty="0" smtClean="0"/>
            </a:br>
            <a:r>
              <a:rPr lang="pl-PL" dirty="0" smtClean="0"/>
              <a:t>- SDRAM 64Mbit</a:t>
            </a:r>
            <a:br>
              <a:rPr lang="pl-PL" dirty="0" smtClean="0"/>
            </a:br>
            <a:r>
              <a:rPr lang="pl-PL" dirty="0" smtClean="0"/>
              <a:t>- 3-osiowy cyfrowy żyroskop</a:t>
            </a:r>
            <a:br>
              <a:rPr lang="pl-PL" dirty="0" smtClean="0"/>
            </a:br>
            <a:r>
              <a:rPr lang="pl-PL" dirty="0" smtClean="0"/>
              <a:t>- microswitch (PA0, zewnętrzny pulldown i debouncing) i 2 diody LED (PG13, PG14) </a:t>
            </a:r>
            <a:br>
              <a:rPr lang="pl-PL" dirty="0" smtClean="0"/>
            </a:br>
            <a:r>
              <a:rPr lang="pl-PL" dirty="0" smtClean="0"/>
              <a:t>- User USB</a:t>
            </a:r>
            <a:br>
              <a:rPr lang="pl-PL" dirty="0" smtClean="0"/>
            </a:br>
            <a:r>
              <a:rPr lang="pl-PL" dirty="0" smtClean="0"/>
              <a:t>- wyprowadzenie do pomiaru pobieranego prądu</a:t>
            </a:r>
            <a:br>
              <a:rPr lang="pl-PL" dirty="0" smtClean="0"/>
            </a:br>
            <a:r>
              <a:rPr lang="pl-PL" dirty="0" smtClean="0"/>
              <a:t>- złącze SWD do podłączenia zewnętrznego programatora</a:t>
            </a:r>
            <a:br>
              <a:rPr lang="pl-PL" dirty="0" smtClean="0"/>
            </a:br>
            <a:r>
              <a:rPr lang="pl-PL" dirty="0" smtClean="0"/>
              <a:t>- kwarc 8MHz, źródło taktowania zegara HSE</a:t>
            </a:r>
            <a:br>
              <a:rPr lang="pl-PL" dirty="0" smtClean="0"/>
            </a:br>
            <a:r>
              <a:rPr lang="pl-PL" dirty="0" smtClean="0"/>
              <a:t>- diody sygnalizujące zasilanie, podłącznie/pracę programatora i debuggera, pracę interfejsu USB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12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Środowisko programistyczne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Korzystamy z bezpłatnego środowiska System Workbench for STM32 opartego na bazie Eclipse Luna. Przydatne również będzie CubeMX, również bezpłatne narzędzie od upraszczające znacząco pierwszą fazę pisania kodu – definicje GPIO, ustawienia zegara, implementowanie peryferiów i zawieranie niezbędnych bibliotek. Wykorzystuje biblioteki HAL (Hardware Abstract Layer) generując wstępnie kod projektu na bazie ustawień dokonanych w programie. Jest to spore udogodnienie względem „zwyczajnej” obsługi STM32 z użyciem bibliotek STDperiph i noty katalogowej układu. (linki do programów, dokumentacji i instrukcji obsługi na końcu prezentacji)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7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STM32CubeMX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Ułatwia tworzenie projektu – pozwala w prosty i czytelny dla użytkownika sposób zdefiniować funkcje wyprowadzeń układu oraz zaimplementować peryferia i funkcje alternatywne, takie jak USB, LCD, PWM, ADC, I2C i wiele innych. Ma rozbudowany konfigurator częstitliwości zegara pozwalający na zmianę wartości prescalerów, mnożników czestotliwości i źródeł zegara dzięki czemu można uzyskać praktycznie dowolną częstotliwość rdzenia i peryferiów. Posiada również kalkulator poboru energii przez układ.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75" y="0"/>
            <a:ext cx="6847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62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228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851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1576</TotalTime>
  <Words>332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STM32F429I Discovery </vt:lpstr>
      <vt:lpstr>Procesory ARM</vt:lpstr>
      <vt:lpstr>Oznaczenia</vt:lpstr>
      <vt:lpstr>STM32F429I Discovery</vt:lpstr>
      <vt:lpstr>Środowisko programistyczne</vt:lpstr>
      <vt:lpstr>STM32CubeMX</vt:lpstr>
      <vt:lpstr>PowerPoint Presentation</vt:lpstr>
      <vt:lpstr>PowerPoint Presentation</vt:lpstr>
      <vt:lpstr>PowerPoint Presentation</vt:lpstr>
      <vt:lpstr>Materiały</vt:lpstr>
    </vt:vector>
  </TitlesOfParts>
  <Company>illuminati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Bleble</dc:title>
  <dc:creator>Marcin</dc:creator>
  <cp:lastModifiedBy>Marcin</cp:lastModifiedBy>
  <cp:revision>22</cp:revision>
  <dcterms:created xsi:type="dcterms:W3CDTF">2015-10-13T18:48:12Z</dcterms:created>
  <dcterms:modified xsi:type="dcterms:W3CDTF">2015-10-15T14:50:29Z</dcterms:modified>
</cp:coreProperties>
</file>