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6" d="100"/>
          <a:sy n="76" d="100"/>
        </p:scale>
        <p:origin x="54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F68E2-58F2-4D09-BE8B-E3BD06533059}" type="datetimeFigureOut">
              <a:rPr lang="en-US" dirty="0"/>
              <a:t>10/14/2015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D6473-DF6D-4702-B328-E0DD40540A4E}" type="datetimeFigureOut">
              <a:rPr lang="en-US" dirty="0"/>
              <a:t>10/14/2015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F7E3A-B166-407D-9866-32884E7D5B37}" type="datetimeFigureOut">
              <a:rPr lang="en-US" dirty="0"/>
              <a:t>10/14/2015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FC5F6-F338-4AE4-BB23-26385BCFC423}" type="datetimeFigureOut">
              <a:rPr lang="en-US" dirty="0"/>
              <a:t>10/14/2015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3E31D-E2AB-40D1-8B51-AFA5AFEF393A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BB0C4-6273-4C6E-B9BD-2EDC30F1CD52}" type="datetimeFigureOut">
              <a:rPr lang="en-US" dirty="0"/>
              <a:t>10/14/2015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4D41-86C1-4908-B66A-0B50CEB3BF29}" type="datetimeFigureOut">
              <a:rPr lang="en-US" dirty="0"/>
              <a:t>10/14/2015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26E2C-56C1-4E0D-A793-0088A7FDD37E}" type="datetimeFigureOut">
              <a:rPr lang="en-US" dirty="0"/>
              <a:t>10/14/2015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39B41-D8B5-4052-B551-9B5525EAA8B6}" type="datetimeFigureOut">
              <a:rPr lang="en-US" dirty="0"/>
              <a:t>10/14/2015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4136C-8742-45B2-AF27-D93DF72833A9}" type="datetimeFigureOut">
              <a:rPr lang="en-US" dirty="0"/>
              <a:t>10/14/2015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32ABBEA6-7C60-4B02-AE87-00D78D8422AF}" type="datetimeFigureOut">
              <a:rPr lang="en-US" dirty="0"/>
              <a:t>10/14/2015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AD897-D46E-4AD2-BD9B-49DD3E640873}" type="datetimeFigureOut">
              <a:rPr lang="en-US" dirty="0"/>
              <a:t>10/14/2015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98624D31-43A5-475A-80CF-332C9F6DCF35}" type="datetimeFigureOut">
              <a:rPr lang="en-US" dirty="0"/>
              <a:t>10/14/2015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t.com/web/catalog/tools/FM147/CL1794/SC961/SS1533/PF259242?sc=stm32cube" TargetMode="External"/><Relationship Id="rId7" Type="http://schemas.openxmlformats.org/officeDocument/2006/relationships/hyperlink" Target="http://www.st.com/st-web-ui/static/active/jp/resource/technical/document/user_manual/DM00105879.pdf" TargetMode="External"/><Relationship Id="rId2" Type="http://schemas.openxmlformats.org/officeDocument/2006/relationships/hyperlink" Target="http://www.openstm32.org/HomePage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st.com/web/catalog/mmc/FM141/SC1169/SS1577/LN1806/PF255419" TargetMode="External"/><Relationship Id="rId5" Type="http://schemas.openxmlformats.org/officeDocument/2006/relationships/hyperlink" Target="http://www.st.com/web/catalog/tools/FM116/SC959/SS1532/PF259090" TargetMode="External"/><Relationship Id="rId4" Type="http://schemas.openxmlformats.org/officeDocument/2006/relationships/hyperlink" Target="http://www.st.com/web/en/catalog/tools/PF259243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 smtClean="0"/>
              <a:t>STM32F429I Discovery </a:t>
            </a:r>
            <a:endParaRPr lang="pl-PL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dirty="0" smtClean="0"/>
              <a:t>Warsztaty dla studenckiego koła naukowego CHIP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955419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Materiały</a:t>
            </a:r>
            <a:endParaRPr lang="pl-P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>
                <a:hlinkClick r:id="rId2"/>
              </a:rPr>
              <a:t>OpenSTM32.org</a:t>
            </a:r>
            <a:r>
              <a:rPr lang="pl-PL" dirty="0" smtClean="0"/>
              <a:t> – strona społeczności używającej STM32 i środowiska AC6 SW4STM32. Po rejestracji można pobrać program, używać forum oraz przeglądać poradniki dotyczące instalacji środowiska, uruchomienia projektu z CubeMX w SW4STM32 i wielu innych. </a:t>
            </a:r>
          </a:p>
          <a:p>
            <a:r>
              <a:rPr lang="pl-PL" dirty="0" smtClean="0">
                <a:hlinkClick r:id="rId3"/>
              </a:rPr>
              <a:t>STM32CubeMX</a:t>
            </a:r>
            <a:r>
              <a:rPr lang="pl-PL" dirty="0" smtClean="0"/>
              <a:t> – narzędzie do tworzenia wstępnego kodu projektu, </a:t>
            </a:r>
            <a:r>
              <a:rPr lang="pl-PL" dirty="0" smtClean="0">
                <a:hlinkClick r:id="rId3"/>
              </a:rPr>
              <a:t>program</a:t>
            </a:r>
            <a:r>
              <a:rPr lang="pl-PL" dirty="0" smtClean="0"/>
              <a:t> i </a:t>
            </a:r>
            <a:r>
              <a:rPr lang="pl-PL" dirty="0" smtClean="0">
                <a:hlinkClick r:id="rId4"/>
              </a:rPr>
              <a:t>biblioteki</a:t>
            </a:r>
            <a:r>
              <a:rPr lang="pl-PL" dirty="0" smtClean="0"/>
              <a:t>.</a:t>
            </a:r>
          </a:p>
          <a:p>
            <a:r>
              <a:rPr lang="pl-PL" dirty="0" smtClean="0">
                <a:hlinkClick r:id="rId5"/>
              </a:rPr>
              <a:t>STM32F429I Discovery</a:t>
            </a:r>
            <a:r>
              <a:rPr lang="pl-PL" dirty="0" smtClean="0"/>
              <a:t> – strona producenta na temat płytki uruchomieniowej.</a:t>
            </a:r>
          </a:p>
          <a:p>
            <a:r>
              <a:rPr lang="pl-PL" dirty="0" smtClean="0">
                <a:hlinkClick r:id="rId6"/>
              </a:rPr>
              <a:t>STM32F429ZI</a:t>
            </a:r>
            <a:r>
              <a:rPr lang="pl-PL" dirty="0" smtClean="0"/>
              <a:t> – strona producenta na temat układu mikrokontrolera, w tym nota katologowa. </a:t>
            </a:r>
          </a:p>
          <a:p>
            <a:r>
              <a:rPr lang="pl-PL" dirty="0" smtClean="0">
                <a:hlinkClick r:id="rId7"/>
              </a:rPr>
              <a:t>HAL Drivers</a:t>
            </a:r>
            <a:r>
              <a:rPr lang="pl-PL" dirty="0" smtClean="0"/>
              <a:t> – instrukcja obsługi bibliotek HAL (Hardware Abstractive Layer)</a:t>
            </a:r>
          </a:p>
          <a:p>
            <a:r>
              <a:rPr lang="pl-PL" dirty="0" smtClean="0"/>
              <a:t>Kabel USB mini B – do podłączenia programatora do PC</a:t>
            </a:r>
          </a:p>
          <a:p>
            <a:endParaRPr lang="pl-PL" dirty="0" smtClean="0"/>
          </a:p>
        </p:txBody>
      </p:sp>
    </p:spTree>
    <p:extLst>
      <p:ext uri="{BB962C8B-B14F-4D97-AF65-F5344CB8AC3E}">
        <p14:creationId xmlns:p14="http://schemas.microsoft.com/office/powerpoint/2010/main" val="11153100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58800"/>
            <a:ext cx="10058400" cy="708660"/>
          </a:xfrm>
        </p:spPr>
        <p:txBody>
          <a:bodyPr>
            <a:normAutofit fontScale="90000"/>
          </a:bodyPr>
          <a:lstStyle/>
          <a:p>
            <a:pPr algn="ctr"/>
            <a:r>
              <a:rPr lang="pl-PL" dirty="0" smtClean="0"/>
              <a:t>Procesory ARM</a:t>
            </a:r>
            <a:endParaRPr lang="pl-P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ARM (Advanced RISC Machines) – firma projektująca mikroprocesory. Zajmuje się jedynie ich projektowaniem i sprzedawaniem licencji innym firmom, takim jak STMicroelectronics (STM32), Atmel (AT91SAM), NXP (LPC). </a:t>
            </a:r>
            <a:br>
              <a:rPr lang="pl-PL" dirty="0" smtClean="0"/>
            </a:br>
            <a:r>
              <a:rPr lang="pl-PL" dirty="0" smtClean="0"/>
              <a:t/>
            </a:r>
            <a:br>
              <a:rPr lang="pl-PL" dirty="0" smtClean="0"/>
            </a:br>
            <a:r>
              <a:rPr lang="pl-PL" dirty="0" smtClean="0"/>
              <a:t>Obecna używana architektura to ARMv7, czyli mikrokontrolery z rdzeniem Cortex za wyjątkiem rdzeni Cortex-M0, M0+ i M1 które mają architekturę ARMv6. </a:t>
            </a:r>
            <a:br>
              <a:rPr lang="pl-PL" dirty="0" smtClean="0"/>
            </a:br>
            <a:r>
              <a:rPr lang="pl-PL" dirty="0" smtClean="0"/>
              <a:t/>
            </a:r>
            <a:br>
              <a:rPr lang="pl-PL" dirty="0" smtClean="0"/>
            </a:br>
            <a:r>
              <a:rPr lang="pl-PL" dirty="0" smtClean="0"/>
              <a:t>Rdzenie Cortex występują w 3 wariantach – A, M i R. </a:t>
            </a:r>
            <a:br>
              <a:rPr lang="pl-PL" dirty="0" smtClean="0"/>
            </a:br>
            <a:r>
              <a:rPr lang="pl-PL" b="1" dirty="0" smtClean="0"/>
              <a:t>Cortex-A</a:t>
            </a:r>
            <a:r>
              <a:rPr lang="pl-PL" dirty="0" smtClean="0"/>
              <a:t> - </a:t>
            </a:r>
            <a:r>
              <a:rPr lang="pl-PL" i="1" dirty="0" smtClean="0"/>
              <a:t>mikroprocesory</a:t>
            </a:r>
            <a:r>
              <a:rPr lang="pl-PL" dirty="0" smtClean="0"/>
              <a:t> przeznaczone głównie do obsługi systemów operacyjnych. Ponieważ jest to sam procesor, do pracy wymaga jeszcze zewnętrznych peryferiów.</a:t>
            </a:r>
            <a:br>
              <a:rPr lang="pl-PL" dirty="0" smtClean="0"/>
            </a:br>
            <a:r>
              <a:rPr lang="pl-PL" b="1" dirty="0" smtClean="0"/>
              <a:t>Cortex-M </a:t>
            </a:r>
            <a:r>
              <a:rPr lang="pl-PL" dirty="0"/>
              <a:t>-</a:t>
            </a:r>
            <a:r>
              <a:rPr lang="pl-PL" dirty="0" smtClean="0"/>
              <a:t> </a:t>
            </a:r>
            <a:r>
              <a:rPr lang="pl-PL" i="1" dirty="0" smtClean="0"/>
              <a:t>mikrokontrolery</a:t>
            </a:r>
            <a:r>
              <a:rPr lang="pl-PL" dirty="0" smtClean="0"/>
              <a:t>, w tym STM32F429ZIT6 omawiany na warsztatach, poza mikroprocesorem posiada również wbudowane peryferia, ich tym i ilość zależna jest od modelu i złożoności układu. </a:t>
            </a:r>
            <a:br>
              <a:rPr lang="pl-PL" dirty="0" smtClean="0"/>
            </a:br>
            <a:r>
              <a:rPr lang="pl-PL" b="1" dirty="0" smtClean="0"/>
              <a:t>Cortex-R</a:t>
            </a:r>
            <a:r>
              <a:rPr lang="pl-PL" dirty="0" smtClean="0"/>
              <a:t> </a:t>
            </a:r>
            <a:r>
              <a:rPr lang="pl-PL" dirty="0"/>
              <a:t>- </a:t>
            </a:r>
            <a:r>
              <a:rPr lang="pl-PL" dirty="0" smtClean="0"/>
              <a:t>układy stosowane </a:t>
            </a:r>
            <a:r>
              <a:rPr lang="pl-PL" dirty="0"/>
              <a:t>w systemach czasu rzeczywistego.</a:t>
            </a:r>
            <a:endParaRPr lang="pl-PL" b="1" dirty="0"/>
          </a:p>
        </p:txBody>
      </p:sp>
    </p:spTree>
    <p:extLst>
      <p:ext uri="{BB962C8B-B14F-4D97-AF65-F5344CB8AC3E}">
        <p14:creationId xmlns:p14="http://schemas.microsoft.com/office/powerpoint/2010/main" val="1437633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Oznaczenia</a:t>
            </a:r>
            <a:endParaRPr lang="pl-P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Nazwy </a:t>
            </a:r>
            <a:r>
              <a:rPr lang="pl-PL" dirty="0" smtClean="0"/>
              <a:t>rdzeni </a:t>
            </a:r>
            <a:r>
              <a:rPr lang="pl-PL" dirty="0" smtClean="0"/>
              <a:t>procesorów </a:t>
            </a:r>
            <a:r>
              <a:rPr lang="pl-PL" dirty="0" smtClean="0"/>
              <a:t>z serii M:</a:t>
            </a:r>
            <a:r>
              <a:rPr lang="pl-PL" dirty="0"/>
              <a:t/>
            </a:r>
            <a:br>
              <a:rPr lang="pl-PL" dirty="0"/>
            </a:br>
            <a:r>
              <a:rPr lang="pl-PL" b="1" dirty="0" smtClean="0"/>
              <a:t>Cortex-M0/M0+</a:t>
            </a:r>
            <a:r>
              <a:rPr lang="pl-PL" dirty="0" smtClean="0"/>
              <a:t> - najmniejszy i najprostszy mikroprocesor, tania 32-bitowa alternatywa dla mikrokontrolerów 8 i 16-bitowych. M0+ jest usprawnioną wersją M0 o zmniejszonym poborze energii i większej wydajności.</a:t>
            </a:r>
            <a:br>
              <a:rPr lang="pl-PL" dirty="0" smtClean="0"/>
            </a:br>
            <a:r>
              <a:rPr lang="pl-PL" b="1" dirty="0" smtClean="0"/>
              <a:t>Cortex-M1</a:t>
            </a:r>
            <a:r>
              <a:rPr lang="pl-PL" dirty="0" smtClean="0"/>
              <a:t> - mikroprocesor zaprojektowany do stosowania w układach FPGA. </a:t>
            </a:r>
            <a:br>
              <a:rPr lang="pl-PL" dirty="0" smtClean="0"/>
            </a:br>
            <a:r>
              <a:rPr lang="pl-PL" b="1" dirty="0" smtClean="0"/>
              <a:t>Cortex-M3</a:t>
            </a:r>
            <a:r>
              <a:rPr lang="pl-PL" dirty="0" smtClean="0"/>
              <a:t> - najbardziej popularna rodzina mikroprocesorów, stosowana m.in. w przemyśle motoryzacyjnym  i urządzeniach do komunikacji bezprzewodowej. </a:t>
            </a:r>
            <a:br>
              <a:rPr lang="pl-PL" dirty="0" smtClean="0"/>
            </a:br>
            <a:r>
              <a:rPr lang="pl-PL" b="1" dirty="0" smtClean="0"/>
              <a:t>Cortex-M4</a:t>
            </a:r>
            <a:r>
              <a:rPr lang="pl-PL" dirty="0" smtClean="0"/>
              <a:t> - mikroprocesor zaprojektowany głównie z myślą o sprawnej obsłudze dużej ilości sygnałów cyfrowych, stosowany w przemyśle motoryzacyjnym, energetycznym, automatyce przemysłowej i urządzeniach aduio. Od Cortex-M3 różni się obecnością koprocesora FPU (Float-Point Unit) - układu wspomagającego procesor w obliczeniach, głównie zmiennoprzecinkowych. Używany przez nas STM32F429 jest mikrokontrolerem z rdzeniem M4. </a:t>
            </a:r>
            <a:br>
              <a:rPr lang="pl-PL" dirty="0" smtClean="0"/>
            </a:br>
            <a:r>
              <a:rPr lang="pl-PL" b="1" dirty="0" smtClean="0"/>
              <a:t>Cortex-M7</a:t>
            </a:r>
            <a:r>
              <a:rPr lang="pl-PL" dirty="0" smtClean="0"/>
              <a:t> - na chwilę obecną najwyższa rodzina procesorów w architekturze ARM. Używana do budowy skomplikowanych mikrokontrolerów i układów System On Chip.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471962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STM32F429I Discovery</a:t>
            </a:r>
            <a:endParaRPr lang="pl-P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Zestaw uruchomieniowy produkcji STMicroelektronics. Znajdują się na nim:</a:t>
            </a:r>
            <a:br>
              <a:rPr lang="pl-PL" dirty="0" smtClean="0"/>
            </a:br>
            <a:r>
              <a:rPr lang="pl-PL" dirty="0" smtClean="0"/>
              <a:t>- mikrokontroler STM32F429ZIT6U</a:t>
            </a:r>
            <a:br>
              <a:rPr lang="pl-PL" dirty="0" smtClean="0"/>
            </a:br>
            <a:r>
              <a:rPr lang="pl-PL" dirty="0" smtClean="0"/>
              <a:t>- programator + debugger ST-Link/V2</a:t>
            </a:r>
            <a:br>
              <a:rPr lang="pl-PL" dirty="0" smtClean="0"/>
            </a:br>
            <a:r>
              <a:rPr lang="pl-PL" dirty="0" smtClean="0"/>
              <a:t>- 114 wyprowadzeń GPIO (złącza goldpin 2.54mm)</a:t>
            </a:r>
            <a:br>
              <a:rPr lang="pl-PL" dirty="0" smtClean="0"/>
            </a:br>
            <a:r>
              <a:rPr lang="pl-PL" dirty="0" smtClean="0"/>
              <a:t>- wyświetlacz LCD QVGA </a:t>
            </a:r>
            <a:r>
              <a:rPr lang="pl-PL" dirty="0" smtClean="0"/>
              <a:t>262144 kolorów </a:t>
            </a:r>
            <a:br>
              <a:rPr lang="pl-PL" dirty="0" smtClean="0"/>
            </a:br>
            <a:r>
              <a:rPr lang="pl-PL" dirty="0" smtClean="0"/>
              <a:t>- SDRAM 64Mbit</a:t>
            </a:r>
            <a:br>
              <a:rPr lang="pl-PL" dirty="0" smtClean="0"/>
            </a:br>
            <a:r>
              <a:rPr lang="pl-PL" dirty="0" smtClean="0"/>
              <a:t>- 3-osiowy cyfrowy żyroskop</a:t>
            </a:r>
            <a:br>
              <a:rPr lang="pl-PL" dirty="0" smtClean="0"/>
            </a:br>
            <a:r>
              <a:rPr lang="pl-PL" dirty="0" smtClean="0"/>
              <a:t>- microswitch (PA0, zewnętrzny pulldown i debouncing) i 2 diody LED (PG13, PG14) </a:t>
            </a:r>
            <a:br>
              <a:rPr lang="pl-PL" dirty="0" smtClean="0"/>
            </a:br>
            <a:r>
              <a:rPr lang="pl-PL" dirty="0" smtClean="0"/>
              <a:t>- User USB</a:t>
            </a:r>
            <a:br>
              <a:rPr lang="pl-PL" dirty="0" smtClean="0"/>
            </a:br>
            <a:r>
              <a:rPr lang="pl-PL" dirty="0" smtClean="0"/>
              <a:t>- wyprowadzenie do pomiaru pobieranego prądu</a:t>
            </a:r>
            <a:br>
              <a:rPr lang="pl-PL" dirty="0" smtClean="0"/>
            </a:br>
            <a:r>
              <a:rPr lang="pl-PL" dirty="0" smtClean="0"/>
              <a:t>- złącze SWD do podłączenia zewnętrznego programatora</a:t>
            </a:r>
            <a:br>
              <a:rPr lang="pl-PL" dirty="0" smtClean="0"/>
            </a:br>
            <a:r>
              <a:rPr lang="pl-PL" dirty="0" smtClean="0"/>
              <a:t>- kwarc 8MHz, źródło taktowania zegara HSE</a:t>
            </a:r>
            <a:br>
              <a:rPr lang="pl-PL" dirty="0" smtClean="0"/>
            </a:br>
            <a:r>
              <a:rPr lang="pl-PL" dirty="0" smtClean="0"/>
              <a:t>- diody sygnalizujące zasilanie, podłącznie/pracę programatora i debuggera, pracę interfejsu USB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621253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Środowisko programistyczne</a:t>
            </a:r>
            <a:endParaRPr lang="pl-P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Korzystamy z bezpłatnego środowiska System Workbench for STM32 opartego na bazie Eclipse Luna. Przydatne również będzie CubeMX, również bezpłatne narzędzie od upraszczające znacząco pierwszą fazę pisania kodu – definicje GPIO, ustawienia zegara, implementowanie peryferiów i zawieranie niezbędnych bibliotek. Wykorzystuje biblioteki HAL (Hardware Abstract Layer) generując wstępnie kod projektu na bazie ustawień dokonanych w programie. Jest to spore udogodnienie względem „zwyczajnej” obsługi STM32 z użyciem bibliotek STDperiph i noty katalogowej układu. (linki do programów, dokumentacji i instrukcji obsługi na końcu prezentacji)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161781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STM32CubeMX</a:t>
            </a:r>
            <a:endParaRPr lang="pl-P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Ułatwia tworzenie projektu – pozwala w prosty i czytelny dla użytkownika sposób zdefiniować funkcje wyprowadzeń układu oraz zaimplementować peryferia i funkcje alternatywne, takie jak USB, LCD, PWM, ADC, I2C i wiele innych. Ma rozbudowany konfigurator częstitliwości zegara pozwalający na zmianę wartości prescalerów, mnożników czestotliwości i źródeł zegara dzięki czemu można uzyskać praktycznie dowolną częstotliwość rdzenia i peryferiów. Posiada również kalkulator poboru energii przez układ. 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31818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81275" y="0"/>
            <a:ext cx="684784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666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12192001" cy="66258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8530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1228" cy="6591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6585178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1576</TotalTime>
  <Words>332</Words>
  <Application>Microsoft Office PowerPoint</Application>
  <PresentationFormat>Widescreen</PresentationFormat>
  <Paragraphs>19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Calibri</vt:lpstr>
      <vt:lpstr>Calibri Light</vt:lpstr>
      <vt:lpstr>Retrospect</vt:lpstr>
      <vt:lpstr>STM32F429I Discovery </vt:lpstr>
      <vt:lpstr>Procesory ARM</vt:lpstr>
      <vt:lpstr>Oznaczenia</vt:lpstr>
      <vt:lpstr>STM32F429I Discovery</vt:lpstr>
      <vt:lpstr>Środowisko programistyczne</vt:lpstr>
      <vt:lpstr>STM32CubeMX</vt:lpstr>
      <vt:lpstr>PowerPoint Presentation</vt:lpstr>
      <vt:lpstr>PowerPoint Presentation</vt:lpstr>
      <vt:lpstr>PowerPoint Presentation</vt:lpstr>
      <vt:lpstr>Materiały</vt:lpstr>
    </vt:vector>
  </TitlesOfParts>
  <Company>illuminati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Bleble</dc:title>
  <dc:creator>Marcin</dc:creator>
  <cp:lastModifiedBy>Marcin</cp:lastModifiedBy>
  <cp:revision>22</cp:revision>
  <dcterms:created xsi:type="dcterms:W3CDTF">2015-10-13T18:48:12Z</dcterms:created>
  <dcterms:modified xsi:type="dcterms:W3CDTF">2015-10-15T14:50:29Z</dcterms:modified>
</cp:coreProperties>
</file>