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STM32F429I Discovery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Przerwania timera i przerwania zewnętrzne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4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Konfiguracja PA0 jako wejścia z przerwaniem</a:t>
            </a:r>
            <a:endParaRPr lang="pl-P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2" y="1824037"/>
            <a:ext cx="3043238" cy="46449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449" y="1824037"/>
            <a:ext cx="7937419" cy="46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Przerwanie z linii EXTI0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300" y="1803400"/>
            <a:ext cx="929036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Kod programu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Callback przełączający diodę, wykonywany w momencie wciśnięcia przycisku PA0, niezależnie od tego co wykonuje się w programie głównym:</a:t>
            </a:r>
          </a:p>
          <a:p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/* USER CODE BEGIN 4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HAL_GPIO_EXTI_Callback(</a:t>
            </a:r>
            <a:r>
              <a:rPr lang="pl-PL" sz="1400" b="1" dirty="0">
                <a:solidFill>
                  <a:srgbClr val="005032"/>
                </a:solidFill>
                <a:latin typeface="Consolas" panose="020B0609020204030204" pitchFamily="49" charset="0"/>
              </a:rPr>
              <a:t>uint16_t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GPIO_Pin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(GPIO_Pin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== GPIO_PIN_0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	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GPIO_PIN_0 bo wyprowadzenie układu PA0 – linia EXTI0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HAL_GPIO_TogglePin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(GPIOG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GPIO_PIN_13);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4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pl-PL" sz="1800" dirty="0" smtClean="0"/>
              <a:t>GPIO_PIN_0 zostało odczytane z pliku stmf429xx_it.c – wejście z przerwaniem podłączone do linii EXTI0 w funkcji EXTI0_IRQHandler. W przypadku użycia przerwania na innym GPIO, na przykład PB</a:t>
            </a:r>
            <a:r>
              <a:rPr lang="pl-PL" sz="1800" b="1" dirty="0" smtClean="0"/>
              <a:t>3</a:t>
            </a:r>
            <a:r>
              <a:rPr lang="pl-PL" sz="1800" dirty="0" smtClean="0"/>
              <a:t>, byłoby to GPIO_PIN_</a:t>
            </a:r>
            <a:r>
              <a:rPr lang="pl-PL" sz="1800" b="1" dirty="0" smtClean="0"/>
              <a:t>3 </a:t>
            </a:r>
            <a:r>
              <a:rPr lang="pl-PL" sz="1800" dirty="0" smtClean="0"/>
              <a:t>i funkcja EXTI</a:t>
            </a:r>
            <a:r>
              <a:rPr lang="pl-PL" sz="1800" b="1" dirty="0" smtClean="0"/>
              <a:t>3</a:t>
            </a:r>
            <a:r>
              <a:rPr lang="pl-PL" sz="1800" dirty="0" smtClean="0"/>
              <a:t>_IRQHandler. Dla linii EXTI od 5 – 9 oraz 10 – 15 funkcje obsługi żądania przerwań są wspólne: EXTI</a:t>
            </a:r>
            <a:r>
              <a:rPr lang="pl-PL" sz="1800" b="1" dirty="0" smtClean="0"/>
              <a:t>9</a:t>
            </a:r>
            <a:r>
              <a:rPr lang="pl-PL" sz="1800" dirty="0" smtClean="0"/>
              <a:t>_</a:t>
            </a:r>
            <a:r>
              <a:rPr lang="pl-PL" sz="1800" b="1" dirty="0" smtClean="0"/>
              <a:t>5</a:t>
            </a:r>
            <a:r>
              <a:rPr lang="pl-PL" sz="1800" dirty="0" smtClean="0"/>
              <a:t>_IRQHandler i EXTI</a:t>
            </a:r>
            <a:r>
              <a:rPr lang="pl-PL" sz="1800" b="1" dirty="0" smtClean="0"/>
              <a:t>15</a:t>
            </a:r>
            <a:r>
              <a:rPr lang="pl-PL" sz="1800" dirty="0" smtClean="0"/>
              <a:t>_</a:t>
            </a:r>
            <a:r>
              <a:rPr lang="pl-PL" sz="1800" b="1" dirty="0" smtClean="0"/>
              <a:t>10</a:t>
            </a:r>
            <a:r>
              <a:rPr lang="pl-PL" sz="1800" dirty="0" smtClean="0"/>
              <a:t>_IRQHandler. Callback do przerwań zewnętrzych jest tylko jeden wspólny, więc trzeba w nim sprawdzać z którego GPIO pochodzi przerwanie. </a:t>
            </a:r>
            <a:br>
              <a:rPr lang="pl-PL" sz="1800" dirty="0" smtClean="0"/>
            </a:b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16939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15203"/>
            <a:ext cx="1005840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Zawartość pliku stm32f429xx_it.c – definicja przerwań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075" y="1562100"/>
            <a:ext cx="9756809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Czym są przerwania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Przerwanie jest sygnałem powodującym wstrzymanie aktualnie czynnego wątku i przejście do innej sekcji kodu, pod warunkiem że owe przerwanie ma większy priorytet od wątku który ma zostać przerwany. </a:t>
            </a:r>
            <a:r>
              <a:rPr lang="pl-PL" sz="1800" dirty="0" smtClean="0"/>
              <a:t>W STM32 domyślnie najwyższy priorytet ma przerwanie zerowania systemu – przycisk Reset, a wszystkie przerwania mają wyższy priorytet od wątku głównego. Przerwania mogą pochodzić z różnych źródeł – przepełnienie licznika timera, odebranie ramki danych przez UART, zmiana stanu na wejściu GPIO i wiele innych. </a:t>
            </a:r>
          </a:p>
          <a:p>
            <a:pPr algn="just"/>
            <a:r>
              <a:rPr lang="pl-PL" sz="1800" dirty="0" smtClean="0"/>
              <a:t>Obsługą przerwań zajmuje się NVIC (Nested Vectored Interrupt Controller) – wbudowany w rdzeń Cortex kontroler przerwań. Przy wystąpieniu akcji skonfigurowanej w kontrolerze tworzy  się żądanie przerwania, które wstrzymuje aktywny wątek i wywołuje inną funkcję, tak zwane wywołanie zwrotne – callback. Po zakończeniu wykonywania callbacka wznawiany jest wcześniej przerwany wątek. </a:t>
            </a:r>
          </a:p>
          <a:p>
            <a:pPr algn="just"/>
            <a:r>
              <a:rPr lang="pl-PL" sz="1800" dirty="0" smtClean="0"/>
              <a:t>Każdy rodzaj przerwania ma swój własny callback, jednak tego samego typu przerwanie może pochodzić z różnych źródeł (na przykład dwóch niezależnych timerów lub GPIO) więc w każdym callbacku trzeba sprawdzać z którego źródła przychodzi żądanie przerwania.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5803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Przerwania timera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Timer jest peryferium służącym do precyzyjnego odmierzania czasu. Na jego bazie można tworzyć operacje wykonujące się cyklicznie w określonych odstępach czasowych, dokonywać pomiaru częstotliwości sygnałów, generować PWM. </a:t>
            </a:r>
            <a:r>
              <a:rPr lang="pl-PL" sz="1800" dirty="0" smtClean="0"/>
              <a:t>Timer powiązany jest z licznikiem, który z każdym taktem zegara zwiększa swój stan o 1 (lub zmniejsza, zależnie od ustawienia). Po osiągnięciu danej wartości zeruje się, tak zwane przepełnienie, overflow lub update, i zaczyna wzrastanie od zera. Większość timerów w STM32F4 mają 16-bitowe liczniki, za wyjątkiem TIM2 i TIM5 które mają liczniki 32-bitowe. </a:t>
            </a:r>
          </a:p>
          <a:p>
            <a:pPr algn="just"/>
            <a:r>
              <a:rPr lang="pl-PL" sz="1800" dirty="0" smtClean="0"/>
              <a:t>Timery w STM32F429 mogą pełnić funkcję podstawy czasu, pomiaru częstotliwości sygnału, generowania PWM, obsługi enkoderów i czujników Halla. </a:t>
            </a:r>
          </a:p>
          <a:p>
            <a:pPr algn="just"/>
            <a:r>
              <a:rPr lang="pl-PL" sz="1800" dirty="0" smtClean="0"/>
              <a:t>Więcej informacji na temat timerów znajduje się na stronie 34 noty katalogowej STM32F429xx.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1104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Konfiguracja timera jako podstawa czasu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" y="1783466"/>
            <a:ext cx="3906520" cy="3638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437" y="1783466"/>
            <a:ext cx="7544199" cy="364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15203"/>
            <a:ext cx="1005840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Przerwanie z timera – update (przepełnienie licznika)</a:t>
            </a:r>
            <a:endParaRPr lang="pl-P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90700"/>
            <a:ext cx="10121534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Konfiguracja c.d.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Do podstawowych zastosowań nie ma znaczenia który timer wybierzemy. Okno konfiguracji pojawia się po przejściu na zakładkę „Configuration” i kliknięciu na „TIM1” w kolumnie Control. </a:t>
            </a:r>
          </a:p>
          <a:p>
            <a:pPr marL="0" indent="0" algn="just">
              <a:buNone/>
            </a:pPr>
            <a:r>
              <a:rPr lang="pl-PL" sz="1800" dirty="0" smtClean="0"/>
              <a:t>Najważniejsze p</a:t>
            </a:r>
            <a:r>
              <a:rPr lang="pl-PL" sz="1800" dirty="0" smtClean="0"/>
              <a:t>arametry timera:</a:t>
            </a:r>
          </a:p>
          <a:p>
            <a:pPr marL="457200" indent="-457200" algn="just">
              <a:buAutoNum type="arabicPeriod"/>
            </a:pPr>
            <a:r>
              <a:rPr lang="pl-PL" sz="1800" dirty="0" smtClean="0"/>
              <a:t>Prescaler – dzielnik częstotliwości. Częstotliwość zegara (zwiększania wartości licznika o 1) będzie wynosiła F</a:t>
            </a:r>
            <a:r>
              <a:rPr lang="pl-PL" sz="1800" baseline="-25000" dirty="0" smtClean="0"/>
              <a:t>TIM </a:t>
            </a:r>
            <a:r>
              <a:rPr lang="pl-PL" sz="1800" dirty="0" smtClean="0"/>
              <a:t>=</a:t>
            </a:r>
            <a:r>
              <a:rPr lang="pl-PL" sz="1800" baseline="-25000" dirty="0" smtClean="0"/>
              <a:t> </a:t>
            </a:r>
            <a:r>
              <a:rPr lang="pl-PL" sz="1800" dirty="0" smtClean="0"/>
              <a:t>F</a:t>
            </a:r>
            <a:r>
              <a:rPr lang="pl-PL" sz="1800" baseline="-25000" dirty="0" smtClean="0"/>
              <a:t>CPU</a:t>
            </a:r>
            <a:r>
              <a:rPr lang="pl-PL" sz="1800" dirty="0" smtClean="0"/>
              <a:t> / (prescaler+1), na przykład przy taktowaniu 180MHz i prescalerze 17999 częstotliwość TIM1 wynosi 10kHz.</a:t>
            </a:r>
          </a:p>
          <a:p>
            <a:pPr marL="457200" indent="-457200" algn="just">
              <a:buAutoNum type="arabicPeriod"/>
            </a:pPr>
            <a:r>
              <a:rPr lang="pl-PL" sz="1800" dirty="0" smtClean="0"/>
              <a:t>Counter mode – kierunek zmiany licznika. Up – w górę od 0 do Counter Period, Down – w dół od Counter Period do 0.</a:t>
            </a:r>
          </a:p>
          <a:p>
            <a:pPr marL="457200" indent="-457200" algn="just">
              <a:buAutoNum type="arabicPeriod"/>
            </a:pPr>
            <a:r>
              <a:rPr lang="pl-PL" sz="1800" dirty="0" smtClean="0"/>
              <a:t>Counter Period – wartość licznika przy której ma się zerować. Częstotliwość przepełnień będzie wynosiła F</a:t>
            </a:r>
            <a:r>
              <a:rPr lang="pl-PL" sz="1800" baseline="-25000" dirty="0" smtClean="0"/>
              <a:t>TIM</a:t>
            </a:r>
            <a:r>
              <a:rPr lang="pl-PL" sz="1800" dirty="0" smtClean="0"/>
              <a:t> / (CounterPeriod+1), w naszym przypadku będzie to 1Hz.</a:t>
            </a:r>
          </a:p>
          <a:p>
            <a:pPr marL="457200" indent="-457200" algn="just">
              <a:buAutoNum type="arabicPeriod"/>
            </a:pPr>
            <a:r>
              <a:rPr lang="pl-PL" sz="1800" dirty="0" smtClean="0"/>
              <a:t>Internal Clock Division – kolejny dzielnik częstotliwości, może dzielić częstotliwość dodatkowo przez 2 lub 4.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044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Kod programu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00" dirty="0" smtClean="0"/>
              <a:t>Informacje dotyczące szczegółów obsługi timerów znajdują się na stronie 832 instrukcji bibliotek HAL. </a:t>
            </a:r>
            <a:r>
              <a:rPr lang="pl-PL" sz="1900" dirty="0" smtClean="0"/>
              <a:t>Uruchomienie TIM1 w trybie przerwań (dla TIM1 w nawiasie jest &amp;htim1, dla TIM2 byłoby &amp;htim2 itd.):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BEGIN 2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HAL_TIM_Base_Start_IT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(&amp;htim1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2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</a:p>
          <a:p>
            <a:pPr marL="0" indent="0">
              <a:buNone/>
            </a:pPr>
            <a:r>
              <a:rPr lang="pl-PL" sz="1800" dirty="0" smtClean="0"/>
              <a:t>Callback wykonywany przy każdym przepełnieniu licznika (w przykładzie 1Hz – co 1 sekundę):</a:t>
            </a:r>
          </a:p>
          <a:p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/* USER CODE BEGIN 4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HAL_TIM_PeriodElapsedCallback(</a:t>
            </a:r>
            <a:r>
              <a:rPr lang="pl-PL" sz="1400" b="1" dirty="0">
                <a:solidFill>
                  <a:srgbClr val="005032"/>
                </a:solidFill>
                <a:latin typeface="Consolas" panose="020B0609020204030204" pitchFamily="49" charset="0"/>
              </a:rPr>
              <a:t>TIM_HandleTypeDef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*htim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(htim-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== htim1.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   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sprawdzanie czy przerwanie pochodzi z TIM1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HAL_GPIO_TogglePin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(GPIOG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, GPIO_PIN_13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4 */</a:t>
            </a:r>
            <a:endParaRPr lang="pl-PL" sz="1400" dirty="0" smtClean="0">
              <a:solidFill>
                <a:srgbClr val="3F7F5F"/>
              </a:solidFill>
            </a:endParaRPr>
          </a:p>
          <a:p>
            <a:pPr marL="0" indent="0">
              <a:buNone/>
            </a:pPr>
            <a:endParaRPr lang="pl-PL" sz="1200" dirty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Kod programu c.d.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Przerwanie to wykonuje się dokładnie co sekundę, przełączając diodę z zapalonej na zgaszoną lub na odwrót. Dzieje się to niezależnie od głównej pętli while(1), więc cokolwiek nie będzie w niej wykonywane, dioda i tak będzie się przełączać co sekundę, gdyż po każdym przepełnieniu licznika w TIM1 następuje przerwanie – wstrzymywany jest główny wątek i wykonuje się przypisany do przerwania callback. Należy jednak pamiętać żeby włączyć przerwanie „TIM1 update interrupt” w NVIC, w przeciwnym razie program może się nie skompilować, i instrukcje wykonywane podczas przerwania muszą zajmować mniej czasu niż okres przerwań, aczkolwiek przy niskich częstotliwościach przerwań względem częstotliwości rdzenia nie ma to aż tak dużego znaczenia. 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6496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Przerwania zewnętrzne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Poza przerwaniami wewnętrznymi i programowymi wystepują też przerwania zewnętrzne. W STM32F429 każde GPIO może służyć za wejście z przerwaniem zewnętrznym z wykrywaniem zbocza narastającego, opadającego i zmiany stanu. W przypadku reakcji na zbocze opadające przerwanie wykona się w momencie zmiany stanu GPIO z niskiego na wysoki, w przypadku zbocza opadającego z wysokiego na niski, a w ostatnim przypadku przy jakiejkolwiek zmianie stanu. Przy ustawianiu GPIO z trzeba zwrócić uwagę do której linii kontrolera przerwań zewnętrzych jest ono podłączone. Wyprowadzenia z numerem 0: PA0, PB0 … PH0 podłączone są do linii EXTI0, z numerem 1: PA1, PB1 … PH1 do EXTI1 i tak dalej aż do EXTI15. Jednocześnie można używać tylko jednego wyprowadzenia z danej linii, co oznacza że jeśli użyjemy PA0 jako wejścia z przerwaniem zewnętrznym, nie możemy już w tym samym celu użyć żadnego innego wyprowadzenia z numerem 0. </a:t>
            </a:r>
          </a:p>
          <a:p>
            <a:pPr marL="0" indent="0" algn="just">
              <a:buNone/>
            </a:pPr>
            <a:r>
              <a:rPr lang="pl-PL" sz="1800" dirty="0" smtClean="0"/>
              <a:t>Informacje dotyczące EXTI znajdują się na stronie 83 instrukcji bibliotek HAL.</a:t>
            </a:r>
          </a:p>
          <a:p>
            <a:pPr marL="0" indent="0" algn="just">
              <a:buNone/>
            </a:pPr>
            <a:r>
              <a:rPr lang="pl-PL" sz="1800" dirty="0" smtClean="0"/>
              <a:t>Plik zawierający konfigurację przerwań to stm32f4xx_it.c, znajduje się w tym samym folderze co main.c – Application -&gt; User. </a:t>
            </a:r>
          </a:p>
          <a:p>
            <a:pPr marL="0" indent="0" algn="just">
              <a:buNone/>
            </a:pPr>
            <a:r>
              <a:rPr lang="pl-PL" sz="1800" dirty="0" smtClean="0"/>
              <a:t>Niebieski przycisk na płytce STM32F429I-Discovery jest zwarty do masy (pull-down, przy wciśnięciu powstaje zbocze narastające), podłączony jest do GPIO PA0, GPIO_PIN_0 w kontrolerze EXTI0. </a:t>
            </a:r>
          </a:p>
        </p:txBody>
      </p:sp>
    </p:spTree>
    <p:extLst>
      <p:ext uri="{BB962C8B-B14F-4D97-AF65-F5344CB8AC3E}">
        <p14:creationId xmlns:p14="http://schemas.microsoft.com/office/powerpoint/2010/main" val="26951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1795</TotalTime>
  <Words>906</Words>
  <Application>Microsoft Office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Consolas</vt:lpstr>
      <vt:lpstr>Retrospect</vt:lpstr>
      <vt:lpstr>STM32F429I Discovery </vt:lpstr>
      <vt:lpstr>Czym są przerwania</vt:lpstr>
      <vt:lpstr>Przerwania timera</vt:lpstr>
      <vt:lpstr>Konfiguracja timera jako podstawa czasu</vt:lpstr>
      <vt:lpstr>Przerwanie z timera – update (przepełnienie licznika)</vt:lpstr>
      <vt:lpstr>Konfiguracja c.d.</vt:lpstr>
      <vt:lpstr>Kod programu</vt:lpstr>
      <vt:lpstr>Kod programu c.d.</vt:lpstr>
      <vt:lpstr>Przerwania zewnętrzne</vt:lpstr>
      <vt:lpstr>Konfiguracja PA0 jako wejścia z przerwaniem</vt:lpstr>
      <vt:lpstr>Przerwanie z linii EXTI0</vt:lpstr>
      <vt:lpstr>Kod programu</vt:lpstr>
      <vt:lpstr>Zawartość pliku stm32f429xx_it.c – definicja przerwań</vt:lpstr>
    </vt:vector>
  </TitlesOfParts>
  <Company>illuminati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Bleble</dc:title>
  <dc:creator>Marcin</dc:creator>
  <cp:lastModifiedBy>Marcin</cp:lastModifiedBy>
  <cp:revision>49</cp:revision>
  <dcterms:created xsi:type="dcterms:W3CDTF">2015-10-13T18:48:12Z</dcterms:created>
  <dcterms:modified xsi:type="dcterms:W3CDTF">2015-11-02T18:27:44Z</dcterms:modified>
</cp:coreProperties>
</file>