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250" autoAdjust="0"/>
    <p:restoredTop sz="94660"/>
  </p:normalViewPr>
  <p:slideViewPr>
    <p:cSldViewPr snapToGrid="0">
      <p:cViewPr>
        <p:scale>
          <a:sx n="66" d="100"/>
          <a:sy n="66" d="100"/>
        </p:scale>
        <p:origin x="642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11/5/2015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11/5/2015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11/5/2015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11/5/2015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11/5/2015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11/5/2015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11/5/2015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11/5/2015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11/5/2015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11/5/2015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11/5/2015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11/5/2015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STM32F429I Discovery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PWM, obsługa wyświetlacza graficznego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5541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46897"/>
          </a:xfrm>
        </p:spPr>
        <p:txBody>
          <a:bodyPr/>
          <a:lstStyle/>
          <a:p>
            <a:pPr algn="ctr"/>
            <a:r>
              <a:rPr lang="pl-PL" dirty="0" smtClean="0"/>
              <a:t>Przerwania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026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</a:rPr>
              <a:t>Opis wywołania zwrotnego HAL_TIM_PeriodElapsedCallback znajduje się na stronie 826, a HAL_TIM_PulseFinishedCallback na stronie 863 instrukcji bibliotek HAL.</a:t>
            </a:r>
            <a:r>
              <a:rPr lang="pl-PL" sz="14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/>
            </a:r>
            <a:br>
              <a:rPr lang="pl-PL" sz="1400" dirty="0" smtClean="0">
                <a:solidFill>
                  <a:srgbClr val="3F7F5F"/>
                </a:solidFill>
                <a:latin typeface="Consolas" panose="020B0609020204030204" pitchFamily="49" charset="0"/>
              </a:rPr>
            </a:br>
            <a:r>
              <a:rPr lang="pl-PL" sz="14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/>
            </a:r>
            <a:br>
              <a:rPr lang="pl-PL" sz="1400" dirty="0" smtClean="0">
                <a:solidFill>
                  <a:srgbClr val="3F7F5F"/>
                </a:solidFill>
                <a:latin typeface="Consolas" panose="020B0609020204030204" pitchFamily="49" charset="0"/>
              </a:rPr>
            </a:br>
            <a:r>
              <a:rPr lang="pl-PL" sz="14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/* </a:t>
            </a:r>
            <a:r>
              <a:rPr lang="pl-PL" sz="1400" dirty="0">
                <a:solidFill>
                  <a:srgbClr val="3F7F5F"/>
                </a:solidFill>
                <a:latin typeface="Consolas" panose="020B0609020204030204" pitchFamily="49" charset="0"/>
              </a:rPr>
              <a:t>USER CODE BEGIN 4 </a:t>
            </a:r>
            <a:r>
              <a:rPr lang="pl-PL" sz="14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*/</a:t>
            </a:r>
            <a:br>
              <a:rPr lang="pl-PL" sz="1400" dirty="0" smtClean="0">
                <a:solidFill>
                  <a:srgbClr val="3F7F5F"/>
                </a:solidFill>
                <a:latin typeface="Consolas" panose="020B0609020204030204" pitchFamily="49" charset="0"/>
              </a:rPr>
            </a:br>
            <a:r>
              <a:rPr lang="pl-PL" sz="14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HAL_TIM_PeriodElapsedCallback(</a:t>
            </a:r>
            <a:r>
              <a:rPr lang="pl-PL" sz="1400" b="1" dirty="0">
                <a:solidFill>
                  <a:srgbClr val="005032"/>
                </a:solidFill>
                <a:latin typeface="Consolas" panose="020B0609020204030204" pitchFamily="49" charset="0"/>
              </a:rPr>
              <a:t>TIM_HandleTypeDef</a:t>
            </a:r>
            <a:r>
              <a:rPr lang="pl-PL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*htim</a:t>
            </a:r>
            <a: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b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b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</a:t>
            </a:r>
            <a:r>
              <a:rPr lang="pl-PL" sz="14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(htim-</a:t>
            </a:r>
            <a:r>
              <a:rPr lang="pl-PL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  <a:r>
              <a:rPr lang="pl-PL" sz="1400" b="1" dirty="0">
                <a:solidFill>
                  <a:srgbClr val="0000C0"/>
                </a:solidFill>
                <a:latin typeface="Consolas" panose="020B0609020204030204" pitchFamily="49" charset="0"/>
              </a:rPr>
              <a:t>Instance</a:t>
            </a:r>
            <a:r>
              <a:rPr lang="pl-PL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==htim1.</a:t>
            </a:r>
            <a:r>
              <a:rPr lang="pl-PL" sz="1400" b="1" dirty="0">
                <a:solidFill>
                  <a:srgbClr val="0000C0"/>
                </a:solidFill>
                <a:latin typeface="Consolas" panose="020B0609020204030204" pitchFamily="49" charset="0"/>
              </a:rPr>
              <a:t>Instance</a:t>
            </a:r>
            <a: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b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</a:t>
            </a: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b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</a:t>
            </a:r>
            <a:r>
              <a:rPr lang="pl-PL" sz="1400" b="1" dirty="0" smtClean="0">
                <a:solidFill>
                  <a:srgbClr val="642880"/>
                </a:solidFill>
                <a:latin typeface="Consolas" panose="020B0609020204030204" pitchFamily="49" charset="0"/>
              </a:rPr>
              <a:t>HAL_GPIO_WritePin</a:t>
            </a:r>
            <a: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(GPIOG</a:t>
            </a:r>
            <a:r>
              <a:rPr lang="pl-PL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, GPIO_PIN_13, 1</a:t>
            </a:r>
            <a: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b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</a:t>
            </a: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b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pl-PL" sz="1400" dirty="0" smtClean="0">
                <a:latin typeface="Consolas" panose="020B0609020204030204" pitchFamily="49" charset="0"/>
              </a:rPr>
              <a:t> </a:t>
            </a:r>
            <a:r>
              <a:rPr lang="pl-PL" sz="14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HAL_TIM_PWM_PulseFinishedCallback(</a:t>
            </a:r>
            <a:r>
              <a:rPr lang="pl-PL" sz="1400" b="1" dirty="0">
                <a:solidFill>
                  <a:srgbClr val="005032"/>
                </a:solidFill>
                <a:latin typeface="Consolas" panose="020B0609020204030204" pitchFamily="49" charset="0"/>
              </a:rPr>
              <a:t>TIM_HandleTypeDef</a:t>
            </a:r>
            <a:r>
              <a:rPr lang="pl-PL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*htim</a:t>
            </a:r>
            <a: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b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b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</a:t>
            </a:r>
            <a:r>
              <a:rPr lang="pl-PL" sz="14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(htim-</a:t>
            </a:r>
            <a:r>
              <a:rPr lang="pl-PL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  <a:r>
              <a:rPr lang="pl-PL" sz="1400" b="1" dirty="0">
                <a:solidFill>
                  <a:srgbClr val="0000C0"/>
                </a:solidFill>
                <a:latin typeface="Consolas" panose="020B0609020204030204" pitchFamily="49" charset="0"/>
              </a:rPr>
              <a:t>Instance</a:t>
            </a:r>
            <a:r>
              <a:rPr lang="pl-PL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==htim1.</a:t>
            </a:r>
            <a:r>
              <a:rPr lang="pl-PL" sz="1400" b="1" dirty="0">
                <a:solidFill>
                  <a:srgbClr val="0000C0"/>
                </a:solidFill>
                <a:latin typeface="Consolas" panose="020B0609020204030204" pitchFamily="49" charset="0"/>
              </a:rPr>
              <a:t>Instance</a:t>
            </a:r>
            <a: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b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</a:t>
            </a: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b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</a:t>
            </a:r>
            <a:r>
              <a:rPr lang="pl-PL" sz="1400" b="1" dirty="0" smtClean="0">
                <a:solidFill>
                  <a:srgbClr val="642880"/>
                </a:solidFill>
                <a:latin typeface="Consolas" panose="020B0609020204030204" pitchFamily="49" charset="0"/>
              </a:rPr>
              <a:t>HAL_GPIO_WritePin</a:t>
            </a:r>
            <a: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(GPIOG</a:t>
            </a:r>
            <a:r>
              <a:rPr lang="pl-PL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, GPIO_PIN_13, 0</a:t>
            </a:r>
            <a: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pl-PL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b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}</a:t>
            </a:r>
            <a:b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/* </a:t>
            </a:r>
            <a:r>
              <a:rPr lang="pl-PL" sz="1400" dirty="0">
                <a:solidFill>
                  <a:srgbClr val="3F7F5F"/>
                </a:solidFill>
                <a:latin typeface="Consolas" panose="020B0609020204030204" pitchFamily="49" charset="0"/>
              </a:rPr>
              <a:t>USER CODE END 4 */</a:t>
            </a:r>
            <a:endParaRPr lang="pl-PL" sz="1400" dirty="0" smtClean="0">
              <a:solidFill>
                <a:srgbClr val="3F7F5F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1236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46897"/>
          </a:xfrm>
        </p:spPr>
        <p:txBody>
          <a:bodyPr/>
          <a:lstStyle/>
          <a:p>
            <a:pPr algn="ctr"/>
            <a:r>
              <a:rPr lang="pl-PL" dirty="0" smtClean="0"/>
              <a:t>Pętla główna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026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</a:rPr>
              <a:t>Zmiana wypełnienia PWM co 200 milisekund:</a:t>
            </a:r>
            <a:r>
              <a:rPr lang="pl-PL" sz="14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/>
            </a:r>
            <a:br>
              <a:rPr lang="pl-PL" sz="1400" dirty="0" smtClean="0">
                <a:solidFill>
                  <a:srgbClr val="3F7F5F"/>
                </a:solidFill>
                <a:latin typeface="Consolas" panose="020B0609020204030204" pitchFamily="49" charset="0"/>
              </a:rPr>
            </a:br>
            <a:r>
              <a:rPr lang="pl-PL" sz="14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/>
            </a:r>
            <a:br>
              <a:rPr lang="pl-PL" sz="1400" dirty="0" smtClean="0">
                <a:solidFill>
                  <a:srgbClr val="3F7F5F"/>
                </a:solidFill>
                <a:latin typeface="Consolas" panose="020B0609020204030204" pitchFamily="49" charset="0"/>
              </a:rPr>
            </a:br>
            <a:r>
              <a:rPr lang="pl-PL" sz="14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/>
            </a:r>
            <a:br>
              <a:rPr lang="pl-PL" sz="1400" dirty="0" smtClean="0">
                <a:solidFill>
                  <a:srgbClr val="3F7F5F"/>
                </a:solidFill>
                <a:latin typeface="Consolas" panose="020B0609020204030204" pitchFamily="49" charset="0"/>
              </a:rPr>
            </a:br>
            <a:r>
              <a:rPr lang="pl-PL" sz="14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/>
            </a:r>
            <a:br>
              <a:rPr lang="pl-PL" sz="1400" dirty="0" smtClean="0">
                <a:solidFill>
                  <a:srgbClr val="3F7F5F"/>
                </a:solidFill>
                <a:latin typeface="Consolas" panose="020B0609020204030204" pitchFamily="49" charset="0"/>
              </a:rPr>
            </a:br>
            <a:r>
              <a:rPr lang="pl-PL" sz="14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/* </a:t>
            </a:r>
            <a:r>
              <a:rPr lang="pl-PL" sz="1400" dirty="0">
                <a:solidFill>
                  <a:srgbClr val="3F7F5F"/>
                </a:solidFill>
                <a:latin typeface="Consolas" panose="020B0609020204030204" pitchFamily="49" charset="0"/>
              </a:rPr>
              <a:t>USER CODE BEGIN WHILE </a:t>
            </a:r>
            <a:r>
              <a:rPr lang="pl-PL" sz="14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*/</a:t>
            </a:r>
            <a:br>
              <a:rPr lang="pl-PL" sz="1400" dirty="0" smtClean="0">
                <a:solidFill>
                  <a:srgbClr val="3F7F5F"/>
                </a:solidFill>
                <a:latin typeface="Consolas" panose="020B0609020204030204" pitchFamily="49" charset="0"/>
              </a:rPr>
            </a:br>
            <a:r>
              <a:rPr lang="pl-PL" sz="14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</a:t>
            </a:r>
            <a:r>
              <a:rPr lang="pl-PL" sz="14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while</a:t>
            </a:r>
            <a: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(1</a:t>
            </a:r>
            <a: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b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b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/* </a:t>
            </a:r>
            <a:r>
              <a:rPr lang="pl-PL" sz="1400" dirty="0">
                <a:solidFill>
                  <a:srgbClr val="3F7F5F"/>
                </a:solidFill>
                <a:latin typeface="Consolas" panose="020B0609020204030204" pitchFamily="49" charset="0"/>
              </a:rPr>
              <a:t>USER CODE END WHILE </a:t>
            </a:r>
            <a:r>
              <a:rPr lang="pl-PL" sz="14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*/</a:t>
            </a:r>
            <a:br>
              <a:rPr lang="pl-PL" sz="1400" dirty="0" smtClean="0">
                <a:solidFill>
                  <a:srgbClr val="3F7F5F"/>
                </a:solidFill>
                <a:latin typeface="Consolas" panose="020B0609020204030204" pitchFamily="49" charset="0"/>
              </a:rPr>
            </a:br>
            <a:r>
              <a:rPr lang="pl-PL" sz="14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/* </a:t>
            </a:r>
            <a:r>
              <a:rPr lang="pl-PL" sz="1400" dirty="0">
                <a:solidFill>
                  <a:srgbClr val="3F7F5F"/>
                </a:solidFill>
                <a:latin typeface="Consolas" panose="020B0609020204030204" pitchFamily="49" charset="0"/>
              </a:rPr>
              <a:t>USER CODE BEGIN 3 </a:t>
            </a:r>
            <a:r>
              <a:rPr lang="pl-PL" sz="14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*/</a:t>
            </a:r>
            <a:br>
              <a:rPr lang="pl-PL" sz="1400" dirty="0" smtClean="0">
                <a:solidFill>
                  <a:srgbClr val="3F7F5F"/>
                </a:solidFill>
                <a:latin typeface="Consolas" panose="020B0609020204030204" pitchFamily="49" charset="0"/>
              </a:rPr>
            </a:br>
            <a:r>
              <a:rPr lang="pl-PL" sz="14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</a:t>
            </a:r>
            <a:br>
              <a:rPr lang="pl-PL" sz="1400" dirty="0" smtClean="0">
                <a:solidFill>
                  <a:srgbClr val="3F7F5F"/>
                </a:solidFill>
                <a:latin typeface="Consolas" panose="020B0609020204030204" pitchFamily="49" charset="0"/>
              </a:rPr>
            </a:br>
            <a:r>
              <a:rPr lang="pl-PL" sz="14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    </a:t>
            </a:r>
            <a:r>
              <a:rPr lang="it-IT" sz="14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for</a:t>
            </a:r>
            <a:r>
              <a:rPr lang="it-IT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(compare </a:t>
            </a:r>
            <a:r>
              <a:rPr lang="it-IT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= 99; compare &lt; 1000; compare += 100</a:t>
            </a:r>
            <a:r>
              <a:rPr lang="it-IT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b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 __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HAL_TIM_SET_COMPARE(&amp;htim1, TIM_CHANNEL_1, compare</a:t>
            </a: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b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 </a:t>
            </a:r>
            <a:r>
              <a:rPr lang="pl-PL" sz="1400" b="1" dirty="0" smtClean="0">
                <a:solidFill>
                  <a:srgbClr val="642880"/>
                </a:solidFill>
                <a:latin typeface="Consolas" panose="020B0609020204030204" pitchFamily="49" charset="0"/>
              </a:rPr>
              <a:t>HAL_Delay</a:t>
            </a:r>
            <a: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(200);</a:t>
            </a:r>
            <a:b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b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}</a:t>
            </a:r>
            <a:b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/* </a:t>
            </a:r>
            <a:r>
              <a:rPr lang="pl-PL" sz="1400" dirty="0">
                <a:solidFill>
                  <a:srgbClr val="3F7F5F"/>
                </a:solidFill>
                <a:latin typeface="Consolas" panose="020B0609020204030204" pitchFamily="49" charset="0"/>
              </a:rPr>
              <a:t>USER CODE END 3 */</a:t>
            </a:r>
            <a:endParaRPr lang="pl-PL" sz="1400" dirty="0" smtClean="0">
              <a:solidFill>
                <a:srgbClr val="3F7F5F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826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46897"/>
          </a:xfrm>
        </p:spPr>
        <p:txBody>
          <a:bodyPr/>
          <a:lstStyle/>
          <a:p>
            <a:pPr algn="ctr"/>
            <a:r>
              <a:rPr lang="pl-PL" dirty="0" smtClean="0"/>
              <a:t>PWM na STM32F429I</a:t>
            </a:r>
            <a:endParaRPr lang="pl-P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97280" y="1845734"/>
                <a:ext cx="10058400" cy="4402666"/>
              </a:xfrm>
            </p:spPr>
            <p:txBody>
              <a:bodyPr/>
              <a:lstStyle/>
              <a:p>
                <a:pPr algn="just"/>
                <a:r>
                  <a:rPr lang="pl-PL" dirty="0" smtClean="0"/>
                  <a:t>Timery TIM1 – TIM6 oraz TIM9 – TIM14 mają możliwość generacji PWM – przebiegu prostokątnego o zadanej częstotliwości i wypełnieniu. Częstotliwość generowanego sygnału zależy od taktowania rdzenia, prescalera timera i maksymalnej wartości licznika (wartość Counter Period, po której licznik się zeruje i zlicza od nowa). Wypełnienie to stosunek długości impulsu do długości jednego okresu przebiegu. </a:t>
                </a:r>
              </a:p>
              <a:p>
                <a:pPr algn="just"/>
                <a:r>
                  <a:rPr lang="pl-PL" dirty="0" smtClean="0"/>
                  <a:t>PWM generuje przebieg prostokątny o amplitudzie 3.3V – równej napięciu zasilania mikrokontrolera. Dla wysokich częstotliwości można dokonać uproszczenia – napięcie na wyprowadzeniu PWM nie wynosi naprzemiennie 0V i 3.3V, tylko:</a:t>
                </a:r>
              </a:p>
              <a:p>
                <a:pPr algn="just"/>
                <a:r>
                  <a:rPr lang="pl-PL" b="0" dirty="0" smtClean="0"/>
                  <a:t>                        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pl-PL" b="0" i="1" smtClean="0">
                            <a:latin typeface="Cambria Math" panose="02040503050406030204" pitchFamily="18" charset="0"/>
                          </a:rPr>
                          <m:t>𝑜𝑢𝑡</m:t>
                        </m:r>
                      </m:sub>
                    </m:sSub>
                    <m:r>
                      <a:rPr lang="pl-PL" b="0" i="1" smtClean="0">
                        <a:latin typeface="Cambria Math" panose="02040503050406030204" pitchFamily="18" charset="0"/>
                      </a:rPr>
                      <m:t>=3.3</m:t>
                    </m:r>
                    <m:r>
                      <a:rPr lang="pl-PL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pl-PL" b="0" i="1" smtClean="0">
                        <a:latin typeface="Cambria Math" panose="02040503050406030204" pitchFamily="18" charset="0"/>
                      </a:rPr>
                      <m:t> ∗</m:t>
                    </m:r>
                    <m:f>
                      <m:fPr>
                        <m:ctrlPr>
                          <a:rPr lang="pl-P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pl-PL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pl-PL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𝑝𝑢𝑙𝑠𝑒</m:t>
                            </m:r>
                          </m:sub>
                        </m:sSub>
                      </m:num>
                      <m:den>
                        <m:r>
                          <a:rPr lang="pl-P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den>
                    </m:f>
                  </m:oMath>
                </a14:m>
                <a:endParaRPr lang="pl-PL" dirty="0" smtClean="0"/>
              </a:p>
              <a:p>
                <a:pPr algn="just"/>
                <a:r>
                  <a:rPr lang="pl-PL" dirty="0" smtClean="0"/>
                  <a:t>Gdzie t</a:t>
                </a:r>
                <a:r>
                  <a:rPr lang="pl-PL" baseline="-25000" dirty="0" smtClean="0"/>
                  <a:t>pulse</a:t>
                </a:r>
                <a:r>
                  <a:rPr lang="pl-PL" dirty="0" smtClean="0"/>
                  <a:t> to czas impulsu, T to okres przebiegu, V</a:t>
                </a:r>
                <a:r>
                  <a:rPr lang="pl-PL" baseline="-25000" dirty="0" smtClean="0"/>
                  <a:t>out</a:t>
                </a:r>
                <a:r>
                  <a:rPr lang="pl-PL" dirty="0" smtClean="0"/>
                  <a:t> to napięcie generowane przez PWM. PWM jest prostym przetwornikiem cyfrowo-anologowym. </a:t>
                </a:r>
                <a:endParaRPr lang="pl-PL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7280" y="1845734"/>
                <a:ext cx="10058400" cy="4402666"/>
              </a:xfrm>
              <a:blipFill rotWithShape="0">
                <a:blip r:embed="rId2"/>
                <a:stretch>
                  <a:fillRect l="-606" t="-1524" r="-1515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898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46897"/>
          </a:xfrm>
        </p:spPr>
        <p:txBody>
          <a:bodyPr/>
          <a:lstStyle/>
          <a:p>
            <a:pPr algn="ctr"/>
            <a:r>
              <a:rPr lang="pl-PL" dirty="0" smtClean="0"/>
              <a:t>Zależność napięcia od wypełnienia PWM</a:t>
            </a:r>
            <a:endParaRPr lang="pl-PL" dirty="0"/>
          </a:p>
        </p:txBody>
      </p:sp>
      <p:pic>
        <p:nvPicPr>
          <p:cNvPr id="1030" name="Picture 6" descr="http://static.tweakers.net/ext/f/r9ljoaPb7mtHb76MpP59P5BZ/ful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8258" y="2590800"/>
            <a:ext cx="7676444" cy="280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378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46897"/>
          </a:xfrm>
        </p:spPr>
        <p:txBody>
          <a:bodyPr/>
          <a:lstStyle/>
          <a:p>
            <a:pPr algn="ctr"/>
            <a:r>
              <a:rPr lang="pl-PL" dirty="0" smtClean="0"/>
              <a:t>PWM na STM32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02666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 smtClean="0"/>
              <a:t>Generacja PWM opiera się na timerze i jego liczniku. Po ustawieniu prescalera i okresu należy ustawić długość pulsu, nie może być ona większa od okresu timera. Przy domyślnych pozostałych ustawieniach licznik wzrasta z każdym taktem timera aż do osiągnięcia wartości Counter Period. W chwili zerowania licznika (update/overflow) wyprowadzenie PWM osiąga stan wysoki – 3.3V, a w chwili przekroczenia ustawionej wartości Pulse przełącza na stan niski – 0V. Ponieważ timer działa w trybie ciągłym, całość jest powtarzana i w ten sposób powstaje prostokątny przebieg okresowy. W trakcie działania programu można zmieniać wypełnienie, wpływając w ten sposób na napięcie na wyjściu PWM. </a:t>
            </a:r>
          </a:p>
          <a:p>
            <a:pPr marL="0" indent="0" algn="just">
              <a:buNone/>
            </a:pPr>
            <a:r>
              <a:rPr lang="pl-PL" dirty="0" smtClean="0"/>
              <a:t>Przykłady zastosowania PWM – sterowanie silnikami i układami sterowanymi napięciowo, serwomotorami, generacja sygnałów anologowych.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6967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46897"/>
          </a:xfrm>
        </p:spPr>
        <p:txBody>
          <a:bodyPr/>
          <a:lstStyle/>
          <a:p>
            <a:pPr algn="ctr"/>
            <a:r>
              <a:rPr lang="pl-PL" dirty="0" smtClean="0"/>
              <a:t>Ustawienie timera z generacją PWM</a:t>
            </a:r>
            <a:endParaRPr lang="pl-PL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0173" y="2039937"/>
            <a:ext cx="4392613" cy="3983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09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9011" y="0"/>
            <a:ext cx="7429084" cy="623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4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46897"/>
          </a:xfrm>
        </p:spPr>
        <p:txBody>
          <a:bodyPr/>
          <a:lstStyle/>
          <a:p>
            <a:pPr algn="ctr"/>
            <a:r>
              <a:rPr lang="pl-PL" dirty="0" smtClean="0"/>
              <a:t>PWM na STM32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02666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 smtClean="0"/>
              <a:t>Po wygenerowaniu kodu trzeba jeszcze uruchomić timer w grybie generacji PWM z obsługą przerwań – instrukcja HAL_TIM_PWM_START_IT. Dokładniej jest to opisane na stronie 838 i 839 instrukcji obsługi bibliotek HAL. </a:t>
            </a:r>
          </a:p>
          <a:p>
            <a:pPr marL="0" indent="0" algn="just">
              <a:buNone/>
            </a:pPr>
            <a:r>
              <a:rPr lang="pl-PL" dirty="0" smtClean="0"/>
              <a:t>Do zmiany wartości wypełnienia służy makro __HAL_TIM_SET_COMPARE (strona 870). </a:t>
            </a:r>
          </a:p>
          <a:p>
            <a:pPr marL="0" indent="0" algn="just">
              <a:buNone/>
            </a:pPr>
            <a:r>
              <a:rPr lang="pl-PL" dirty="0" smtClean="0"/>
              <a:t>Niestety żadne z wyprowadzeń których funkcją alternatywną jest PWM nie jest podłączone do diody na płytce. Można to jednak ominąć, włączając generowanie PWM na dowolnym możliwym wyprowadzeniu, a następnie używając przerwań które ustawią stan wysoki na diodzie na początku okresu (po przepełnieniu licznika) a następnie stan niski w momencie zakończenia impulsu. </a:t>
            </a:r>
          </a:p>
          <a:p>
            <a:pPr marL="0" indent="0" algn="just">
              <a:buNone/>
            </a:pPr>
            <a:r>
              <a:rPr lang="pl-PL" dirty="0" smtClean="0"/>
              <a:t>Włączymy więc PWM na obojętnie którym timerze i kanale, ustawiając je na tryb pracy z przerwaniami i włączając dwa rodzaje przerwania – od przepełnienia licznika i od zakończenia impulsu. 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86772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46897"/>
          </a:xfrm>
        </p:spPr>
        <p:txBody>
          <a:bodyPr/>
          <a:lstStyle/>
          <a:p>
            <a:pPr algn="ctr"/>
            <a:r>
              <a:rPr lang="pl-PL" dirty="0" smtClean="0"/>
              <a:t>Przerwania z timera</a:t>
            </a:r>
            <a:endParaRPr lang="pl-PL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6489" y="1959769"/>
            <a:ext cx="10239981" cy="3348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8191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46897"/>
          </a:xfrm>
        </p:spPr>
        <p:txBody>
          <a:bodyPr/>
          <a:lstStyle/>
          <a:p>
            <a:pPr algn="ctr"/>
            <a:r>
              <a:rPr lang="pl-PL" dirty="0" smtClean="0"/>
              <a:t>Kod programu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0266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</a:rPr>
              <a:t>Włączenie timera w trybie podstawy czasu i PWM w trybie przerwań. Pierwszy tryb jest nam potrzebny do przerwania z przepełnienia licznika, drugi do przerwania z zakończenia impulsu PWM. Zmienna compare będzie wartością licznika przy której ma się kończyć impuls PWM. W naszym przykładzie okres przebiegu trwa 1000 taktów (999+1).</a:t>
            </a:r>
          </a:p>
          <a:p>
            <a:pPr marL="0" indent="0" algn="just">
              <a:buNone/>
            </a:pPr>
            <a:endParaRPr lang="pl-PL" sz="1400" dirty="0" smtClean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r>
              <a:rPr lang="pl-PL" sz="14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/* </a:t>
            </a:r>
            <a:r>
              <a:rPr lang="pl-PL" sz="1400" dirty="0">
                <a:solidFill>
                  <a:srgbClr val="3F7F5F"/>
                </a:solidFill>
                <a:latin typeface="Consolas" panose="020B0609020204030204" pitchFamily="49" charset="0"/>
              </a:rPr>
              <a:t>USER CODE BEGIN 2 </a:t>
            </a:r>
            <a:r>
              <a:rPr lang="pl-PL" sz="14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*/</a:t>
            </a:r>
            <a:br>
              <a:rPr lang="pl-PL" sz="1400" dirty="0" smtClean="0">
                <a:solidFill>
                  <a:srgbClr val="3F7F5F"/>
                </a:solidFill>
                <a:latin typeface="Consolas" panose="020B0609020204030204" pitchFamily="49" charset="0"/>
              </a:rPr>
            </a:br>
            <a:r>
              <a:rPr lang="pl-PL" sz="1400" b="1" dirty="0" smtClean="0">
                <a:solidFill>
                  <a:srgbClr val="642880"/>
                </a:solidFill>
                <a:latin typeface="Consolas" panose="020B0609020204030204" pitchFamily="49" charset="0"/>
              </a:rPr>
              <a:t>HAL_TIM_Base_Start_IT</a:t>
            </a:r>
            <a:r>
              <a:rPr lang="pl-PL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(&amp;htim1</a:t>
            </a:r>
            <a: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b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pl-PL" sz="1400" b="1" dirty="0" smtClean="0">
                <a:solidFill>
                  <a:srgbClr val="642880"/>
                </a:solidFill>
                <a:latin typeface="Consolas" panose="020B0609020204030204" pitchFamily="49" charset="0"/>
              </a:rPr>
              <a:t>HAL_TIM_PWM_Start_IT</a:t>
            </a:r>
            <a: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(&amp;htim1, TIM_CHANNEL_1);</a:t>
            </a:r>
            <a:b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pl-PL" sz="14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compare = 0</a:t>
            </a:r>
            <a: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br>
              <a:rPr lang="pl-PL" sz="14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pl-PL" sz="14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/* </a:t>
            </a:r>
            <a:r>
              <a:rPr lang="pl-PL" sz="1400" dirty="0">
                <a:solidFill>
                  <a:srgbClr val="3F7F5F"/>
                </a:solidFill>
                <a:latin typeface="Consolas" panose="020B0609020204030204" pitchFamily="49" charset="0"/>
              </a:rPr>
              <a:t>USER CODE END 2 */</a:t>
            </a: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131213327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2355</TotalTime>
  <Words>477</Words>
  <Application>Microsoft Office PowerPoint</Application>
  <PresentationFormat>Widescreen</PresentationFormat>
  <Paragraphs>28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Consolas</vt:lpstr>
      <vt:lpstr>Retrospect</vt:lpstr>
      <vt:lpstr>STM32F429I Discovery </vt:lpstr>
      <vt:lpstr>PWM na STM32F429I</vt:lpstr>
      <vt:lpstr>Zależność napięcia od wypełnienia PWM</vt:lpstr>
      <vt:lpstr>PWM na STM32</vt:lpstr>
      <vt:lpstr>Ustawienie timera z generacją PWM</vt:lpstr>
      <vt:lpstr>PowerPoint Presentation</vt:lpstr>
      <vt:lpstr>PWM na STM32</vt:lpstr>
      <vt:lpstr>Przerwania z timera</vt:lpstr>
      <vt:lpstr>Kod programu</vt:lpstr>
      <vt:lpstr>Przerwania</vt:lpstr>
      <vt:lpstr>Pętla główna</vt:lpstr>
    </vt:vector>
  </TitlesOfParts>
  <Company>illuminati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Bleble</dc:title>
  <dc:creator>Marcin</dc:creator>
  <cp:lastModifiedBy>Marcin</cp:lastModifiedBy>
  <cp:revision>51</cp:revision>
  <dcterms:created xsi:type="dcterms:W3CDTF">2015-10-13T18:48:12Z</dcterms:created>
  <dcterms:modified xsi:type="dcterms:W3CDTF">2015-11-05T19:25:01Z</dcterms:modified>
</cp:coreProperties>
</file>