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2D4A7CA-BAC3-49CB-8E79-4F01A5212535}">
  <a:tblStyle styleId="{72D4A7CA-BAC3-49CB-8E79-4F01A52125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Lato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10e63e50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10e63e50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10e63e50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10e63e50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10e63e50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10e63e50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10e63e50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10e63e50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4ee35d5e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4ee35d5e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>
                <a:solidFill>
                  <a:srgbClr val="000000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>
                <a:solidFill>
                  <a:srgbClr val="000000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  <p:pic>
        <p:nvPicPr>
          <p:cNvPr id="21" name="Google Shape;2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83025" y="351225"/>
            <a:ext cx="1849277" cy="760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Google Shape;22;p4"/>
          <p:cNvCxnSpPr/>
          <p:nvPr/>
        </p:nvCxnSpPr>
        <p:spPr>
          <a:xfrm>
            <a:off x="447150" y="1117850"/>
            <a:ext cx="6360600" cy="11100"/>
          </a:xfrm>
          <a:prstGeom prst="straightConnector1">
            <a:avLst/>
          </a:prstGeom>
          <a:noFill/>
          <a:ln cap="flat" cmpd="sng" w="28575">
            <a:solidFill>
              <a:srgbClr val="6FA8D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  <p:graphicFrame>
        <p:nvGraphicFramePr>
          <p:cNvPr id="9" name="Google Shape;9;p1"/>
          <p:cNvGraphicFramePr/>
          <p:nvPr/>
        </p:nvGraphicFramePr>
        <p:xfrm>
          <a:off x="2475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{72D4A7CA-BAC3-49CB-8E79-4F01A5212535}</a:tableStyleId>
              </a:tblPr>
              <a:tblGrid>
                <a:gridCol w="9119250"/>
              </a:tblGrid>
              <a:tr h="5127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76200">
                      <a:solidFill>
                        <a:srgbClr val="48B7E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48B7E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48B7E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48B7E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ctrTitle"/>
          </p:nvPr>
        </p:nvSpPr>
        <p:spPr>
          <a:xfrm>
            <a:off x="311708" y="4567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latin typeface="Lato"/>
                <a:ea typeface="Lato"/>
                <a:cs typeface="Lato"/>
                <a:sym typeface="Lato"/>
              </a:rPr>
              <a:t>Studenckie Koło Naukowe</a:t>
            </a:r>
            <a:endParaRPr sz="4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latin typeface="Lato"/>
                <a:ea typeface="Lato"/>
                <a:cs typeface="Lato"/>
                <a:sym typeface="Lato"/>
              </a:rPr>
              <a:t>CHIP</a:t>
            </a:r>
            <a:endParaRPr sz="4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25873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Warsztaty z programu KiCad</a:t>
            </a:r>
            <a:endParaRPr sz="30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8250" y="5127050"/>
            <a:ext cx="16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8950" y="3457825"/>
            <a:ext cx="2446099" cy="100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Plan Warsztatów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Co to jest ten kikad?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Projekt układu na dzisiaj, co to jest i jak (czy?) to działa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Tworzenie projektu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Rysowanie schematu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Wybór footprintów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Tworzenie netlisty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Tworzenie BOM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Co to jest KiCad?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130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Oprogramowanie typu open source, </a:t>
            </a:r>
            <a:r>
              <a:rPr lang="pl"/>
              <a:t>pozwalające</a:t>
            </a:r>
            <a:r>
              <a:rPr lang="pl"/>
              <a:t> na projektowanie </a:t>
            </a:r>
            <a:r>
              <a:rPr lang="pl"/>
              <a:t>obwodów</a:t>
            </a:r>
            <a:r>
              <a:rPr lang="pl"/>
              <a:t> drukowanych. Pierwsza wersja została wydana w </a:t>
            </a:r>
            <a:r>
              <a:rPr lang="pl"/>
              <a:t>1992 r</a:t>
            </a:r>
            <a:r>
              <a:rPr lang="pl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Wspierany przez: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473075" y="2385525"/>
            <a:ext cx="3452400" cy="23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University of Grenoble and GIPSA-lab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SoftPLC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CERN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The Raspberry Pi Foundation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Arduino LLC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GleSYS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257750" y="2375475"/>
            <a:ext cx="2697600" cy="23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Clr>
                <a:srgbClr val="404040"/>
              </a:buClr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Digi-Key Electronics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AISLER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Tech Explorations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NextPCB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●"/>
            </a:pPr>
            <a:r>
              <a:rPr lang="pl" sz="1600">
                <a:solidFill>
                  <a:srgbClr val="404040"/>
                </a:solidFill>
                <a:highlight>
                  <a:srgbClr val="FFFFFF"/>
                </a:highlight>
              </a:rPr>
              <a:t>System76</a:t>
            </a:r>
            <a:endParaRPr sz="16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Schemat układu</a:t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77825"/>
            <a:ext cx="8520599" cy="2765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 teraz uruchamiamy KiCada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1804675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Lato"/>
                <a:ea typeface="Lato"/>
                <a:cs typeface="Lato"/>
                <a:sym typeface="Lato"/>
              </a:rPr>
              <a:t>Dziękuję za uwagę !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8326" y="2646475"/>
            <a:ext cx="2747330" cy="120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